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6" r:id="rId14"/>
    <p:sldId id="275" r:id="rId15"/>
    <p:sldId id="274" r:id="rId16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Arim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7" d="100"/>
          <a:sy n="57" d="100"/>
        </p:scale>
        <p:origin x="59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09FFB-4FD8-4287-AB59-BC1B9FE48724}" type="datetimeFigureOut">
              <a:rPr lang="vi-VN" smtClean="0"/>
              <a:t>25/04/2022</a:t>
            </a:fld>
            <a:endParaRPr lang="vi-V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97857-896B-48D2-9BD4-3AEDCD386E3E}" type="slidenum">
              <a:rPr lang="vi-VN" smtClean="0"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967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6e20292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36" name="Google Shape;336;gfb6e20292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3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23387" y="3892168"/>
            <a:ext cx="2121008" cy="2502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2707" y="1028700"/>
            <a:ext cx="978258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605" y="3892168"/>
            <a:ext cx="2121008" cy="25026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00741" y="2454641"/>
            <a:ext cx="4686517" cy="8845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52707" y="4194175"/>
            <a:ext cx="9782585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Anton"/>
              </a:rPr>
              <a:t>GAME EVENT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8148" y="6891411"/>
            <a:ext cx="583170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Open Sans"/>
              </a:rPr>
              <a:t>PRESENTER: TRAN THI TAI LINH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0741" y="2662933"/>
            <a:ext cx="468651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877" dirty="0">
                <a:solidFill>
                  <a:srgbClr val="FFFFFF"/>
                </a:solidFill>
                <a:latin typeface="Open Sans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" t="950" r="1599"/>
          <a:stretch>
            <a:fillRect/>
          </a:stretch>
        </p:blipFill>
        <p:spPr>
          <a:xfrm>
            <a:off x="0" y="1499394"/>
            <a:ext cx="12260118" cy="6949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21931" y="37306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REVENUE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38351" y="3921475"/>
            <a:ext cx="5392462" cy="196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861" lvl="1" indent="-301431">
              <a:lnSpc>
                <a:spcPts val="3909"/>
              </a:lnSpc>
              <a:buFont typeface="Arial"/>
              <a:buChar char="•"/>
            </a:pPr>
            <a:r>
              <a:rPr lang="en-US" sz="2792" dirty="0">
                <a:solidFill>
                  <a:srgbClr val="FFFFFF"/>
                </a:solidFill>
                <a:latin typeface="Open Sans"/>
              </a:rPr>
              <a:t>Little correlation between Premium currency cost of skip and Revenue</a:t>
            </a:r>
          </a:p>
          <a:p>
            <a:pPr marL="602861" lvl="1" indent="-301431">
              <a:lnSpc>
                <a:spcPts val="3909"/>
              </a:lnSpc>
              <a:buFont typeface="Arial"/>
              <a:buChar char="•"/>
            </a:pPr>
            <a:r>
              <a:rPr lang="en-US" sz="2792" dirty="0">
                <a:solidFill>
                  <a:srgbClr val="FFFFFF"/>
                </a:solidFill>
                <a:latin typeface="Open Sans"/>
              </a:rPr>
              <a:t>R-squared (=0,0371) is weak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3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23387" y="3892168"/>
            <a:ext cx="2121008" cy="2502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2707" y="1028700"/>
            <a:ext cx="978258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605" y="3892168"/>
            <a:ext cx="2121008" cy="2502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52707" y="4194175"/>
            <a:ext cx="9782585" cy="167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sz="9800" dirty="0">
                <a:solidFill>
                  <a:srgbClr val="FFFFFF"/>
                </a:solidFill>
                <a:latin typeface="Anton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9344884" cy="5705083"/>
            <a:chOff x="0" y="0"/>
            <a:chExt cx="1160780" cy="7086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0780" cy="708660"/>
            </a:xfrm>
            <a:custGeom>
              <a:avLst/>
              <a:gdLst/>
              <a:ahLst/>
              <a:cxnLst/>
              <a:rect l="l" t="t" r="r" b="b"/>
              <a:pathLst>
                <a:path w="1160780" h="708660">
                  <a:moveTo>
                    <a:pt x="0" y="708660"/>
                  </a:moveTo>
                  <a:lnTo>
                    <a:pt x="0" y="0"/>
                  </a:lnTo>
                  <a:lnTo>
                    <a:pt x="1160780" y="0"/>
                  </a:lnTo>
                  <a:lnTo>
                    <a:pt x="925830" y="708660"/>
                  </a:lnTo>
                  <a:lnTo>
                    <a:pt x="0" y="708660"/>
                  </a:lnTo>
                  <a:close/>
                </a:path>
              </a:pathLst>
            </a:custGeom>
            <a:blipFill>
              <a:blip r:embed="rId3"/>
              <a:stretch>
                <a:fillRect b="-9131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29327" y="4320101"/>
            <a:ext cx="7265078" cy="4435354"/>
            <a:chOff x="0" y="0"/>
            <a:chExt cx="1160780" cy="708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0780" cy="708660"/>
            </a:xfrm>
            <a:custGeom>
              <a:avLst/>
              <a:gdLst/>
              <a:ahLst/>
              <a:cxnLst/>
              <a:rect l="l" t="t" r="r" b="b"/>
              <a:pathLst>
                <a:path w="1160780" h="708660">
                  <a:moveTo>
                    <a:pt x="0" y="708660"/>
                  </a:moveTo>
                  <a:lnTo>
                    <a:pt x="0" y="0"/>
                  </a:lnTo>
                  <a:lnTo>
                    <a:pt x="1160780" y="0"/>
                  </a:lnTo>
                  <a:lnTo>
                    <a:pt x="925830" y="708660"/>
                  </a:lnTo>
                  <a:lnTo>
                    <a:pt x="0" y="708660"/>
                  </a:lnTo>
                  <a:close/>
                </a:path>
              </a:pathLst>
            </a:custGeom>
            <a:blipFill>
              <a:blip r:embed="rId4"/>
              <a:stretch>
                <a:fillRect t="-4258" b="-425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127060" y="3121439"/>
            <a:ext cx="511810" cy="511810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098324" y="2962935"/>
            <a:ext cx="512287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Due to the game complexity in mission 5, players tend to pay premium currency to skip, resulted in the highest revenue of 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27060" y="3256270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127060" y="4493831"/>
            <a:ext cx="511810" cy="511810"/>
            <a:chOff x="0" y="0"/>
            <a:chExt cx="1913890" cy="19138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98324" y="4493831"/>
            <a:ext cx="4857722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Steady amount of players participate in the event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27060" y="4598274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144989" y="5783026"/>
            <a:ext cx="511810" cy="511810"/>
            <a:chOff x="0" y="0"/>
            <a:chExt cx="1913890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074211" y="5642078"/>
            <a:ext cx="4857722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7060" y="5863349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44884" y="2680043"/>
            <a:ext cx="748167" cy="88279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6927209"/>
            <a:ext cx="748167" cy="882793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33D73892-B0A5-4E46-BE3E-9CA649D435AB}"/>
              </a:ext>
            </a:extLst>
          </p:cNvPr>
          <p:cNvSpPr txBox="1"/>
          <p:nvPr/>
        </p:nvSpPr>
        <p:spPr>
          <a:xfrm>
            <a:off x="12026483" y="5718961"/>
            <a:ext cx="4857722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Difficulty levels are not adjusted approximately (mission 5 had the highest Churn Rate, whereas mission 15 had the lowest 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3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23387" y="3892168"/>
            <a:ext cx="2121008" cy="2502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2707" y="1028700"/>
            <a:ext cx="978258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605" y="3892168"/>
            <a:ext cx="2121008" cy="2502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52707" y="4194175"/>
            <a:ext cx="9782585" cy="167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sz="9800" dirty="0">
                <a:solidFill>
                  <a:srgbClr val="FFFFFF"/>
                </a:solidFill>
                <a:latin typeface="Anton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89233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73243230-A81F-4904-A1E3-D6E3A1AFE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5842" y="1488494"/>
            <a:ext cx="17144958" cy="784600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9E8CB6B-AE6C-4806-AC26-AE5EC41AB1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004" b="15745"/>
          <a:stretch>
            <a:fillRect/>
          </a:stretch>
        </p:blipFill>
        <p:spPr>
          <a:xfrm>
            <a:off x="-64416" y="0"/>
            <a:ext cx="18352416" cy="10287000"/>
          </a:xfrm>
          <a:prstGeom prst="rect">
            <a:avLst/>
          </a:prstGeom>
        </p:spPr>
      </p:pic>
      <p:pic>
        <p:nvPicPr>
          <p:cNvPr id="339" name="Google Shape;339;gfb6e202927_0_4" descr="Ảnh có chứa đồ chơi&#10;&#10;Mô tả được tạo tự động"/>
          <p:cNvPicPr preferRelativeResize="0"/>
          <p:nvPr/>
        </p:nvPicPr>
        <p:blipFill rotWithShape="1">
          <a:blip r:embed="rId7">
            <a:alphaModFix/>
          </a:blip>
          <a:srcRect l="3898" t="4411" r="2398" b="17378"/>
          <a:stretch/>
        </p:blipFill>
        <p:spPr>
          <a:xfrm>
            <a:off x="6907116" y="-16250081"/>
            <a:ext cx="4686258" cy="37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fb6e202927_0_4"/>
          <p:cNvSpPr txBox="1"/>
          <p:nvPr/>
        </p:nvSpPr>
        <p:spPr>
          <a:xfrm>
            <a:off x="7086601" y="124457"/>
            <a:ext cx="5715000" cy="96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US" sz="4500" b="1" dirty="0">
                <a:solidFill>
                  <a:schemeClr val="bg1"/>
                </a:solidFill>
              </a:rPr>
              <a:t>Recommendations</a:t>
            </a:r>
            <a:endParaRPr sz="45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7" name="Google Shape;347;gfb6e202927_0_4"/>
          <p:cNvGraphicFramePr/>
          <p:nvPr>
            <p:extLst>
              <p:ext uri="{D42A27DB-BD31-4B8C-83A1-F6EECF244321}">
                <p14:modId xmlns:p14="http://schemas.microsoft.com/office/powerpoint/2010/main" val="1173321629"/>
              </p:ext>
            </p:extLst>
          </p:nvPr>
        </p:nvGraphicFramePr>
        <p:xfrm>
          <a:off x="809594" y="1195953"/>
          <a:ext cx="16881302" cy="863511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7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6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1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6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Cost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Recommendation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Pros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Cons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32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Advertising &amp; Marketing</a:t>
                      </a: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Focus on target audience according to their location, age, and gender (PvP, FPS, MOBA,…)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Integrate rewarding video ads into game.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Make an in-app purchase (IAP) through click-through rate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Make a variety of advertisements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Reduce costs on ineffective marketing campaigns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Discover insights that helps target customers better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Increase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ARPDAU and ARPPU.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Require training to upskill employees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42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Player Experience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Create an Easy First-Session Experience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Simply navigate through the interface</a:t>
                      </a:r>
                    </a:p>
                    <a:p>
                      <a:pPr marL="342900" lvl="0" indent="-342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Give a platform to communicate (game community for the event) 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Adjust the appropriate difficulty levels in game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Positive affect user interaction (new play modes, content, daily or weekly tasks)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Players feel like there problems have been solved</a:t>
                      </a: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Too much responses to answered good enough to players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317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Selling &amp; Distribution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Create a loyalty program, offer points, rewards, coupons or anything relevant to the event and valuable to  customers.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- Adjust  pricing model (there is not much variety in pricing)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Use A/B testing to identify key times of day, month and even year, where up-selling and cross-selling are most effective.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Increase ARPU, help to focus on those users that have the highest growth potential.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Any kind of sudden pricing changes will likely disappoint loyal users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640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General &amp; Administration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Search for alternatives of stationery for affordable price and similar quality</a:t>
                      </a: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 Improve Customer Support for positive customer experiences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Reduce unnecessary items and expenses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Save time as procedures are carried out on digital platforms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Require training to upskill employees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Low feasibility/Reduce expenses insignificantly</a:t>
                      </a:r>
                      <a:endParaRPr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37138" marR="137138" marT="137138" marB="1371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31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85770" y="4413281"/>
            <a:ext cx="13836777" cy="26116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65453" y="4656173"/>
            <a:ext cx="14269532" cy="169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18"/>
              </a:lnSpc>
              <a:spcBef>
                <a:spcPct val="0"/>
              </a:spcBef>
            </a:pPr>
            <a:r>
              <a:rPr lang="en-US" sz="9870" dirty="0">
                <a:solidFill>
                  <a:srgbClr val="FFFFFF"/>
                </a:solidFill>
                <a:latin typeface="Anton"/>
              </a:rPr>
              <a:t>THANK'S FOR WATCHING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8535" y="5178440"/>
            <a:ext cx="1357070" cy="16012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87535" y="4745696"/>
            <a:ext cx="1357070" cy="1601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91390" y="0"/>
            <a:ext cx="6254290" cy="10287000"/>
            <a:chOff x="0" y="0"/>
            <a:chExt cx="386067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3"/>
              <a:stretch>
                <a:fillRect l="-4792" t="-3181" r="-8277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212745" y="-1589220"/>
            <a:ext cx="6254290" cy="10287000"/>
            <a:chOff x="0" y="0"/>
            <a:chExt cx="3860673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4"/>
              <a:stretch>
                <a:fillRect l="-51821" r="-9505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357955" y="2900230"/>
            <a:ext cx="790134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TABLE OF 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888095" y="5143500"/>
            <a:ext cx="511810" cy="511810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923019" y="5287346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8478" y="5771108"/>
            <a:ext cx="223062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EB19E7"/>
                </a:solidFill>
                <a:latin typeface="Open Sans Bold"/>
              </a:rPr>
              <a:t>Purpose Statement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226696" y="5152515"/>
            <a:ext cx="511810" cy="511810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226696" y="5278331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72378" y="5886255"/>
            <a:ext cx="22306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EB19E7"/>
                </a:solidFill>
                <a:latin typeface="Open Sans Bold"/>
              </a:rPr>
              <a:t>Tell Data Story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490013" y="5152515"/>
            <a:ext cx="511810" cy="51181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463119" y="5305235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00621" y="5862771"/>
            <a:ext cx="22306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EB19E7"/>
                </a:solidFill>
                <a:latin typeface="Open Sans Bold"/>
              </a:rPr>
              <a:t>Conclusion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46684" y="7455215"/>
            <a:ext cx="748167" cy="882793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6343143" y="5129212"/>
            <a:ext cx="511810" cy="511810"/>
            <a:chOff x="0" y="0"/>
            <a:chExt cx="1913890" cy="19138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6316249" y="5305235"/>
            <a:ext cx="511810" cy="24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  <a:spcBef>
                <a:spcPct val="0"/>
              </a:spcBef>
            </a:pPr>
            <a:r>
              <a:rPr lang="en-US" sz="1404" dirty="0">
                <a:solidFill>
                  <a:srgbClr val="FFFFFF"/>
                </a:solidFill>
                <a:latin typeface="Arimo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64659" y="5897906"/>
            <a:ext cx="26083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EB19E7"/>
                </a:solidFill>
                <a:latin typeface="Open Sans Bold"/>
              </a:rPr>
              <a:t>Recommendation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5143500"/>
            <a:ext cx="5636183" cy="5143500"/>
            <a:chOff x="0" y="0"/>
            <a:chExt cx="7514910" cy="6858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496" r="13496"/>
            <a:stretch>
              <a:fillRect/>
            </a:stretch>
          </p:blipFill>
          <p:spPr>
            <a:xfrm>
              <a:off x="0" y="0"/>
              <a:ext cx="7514910" cy="6858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144000" y="0"/>
            <a:ext cx="5636183" cy="5143500"/>
            <a:chOff x="0" y="0"/>
            <a:chExt cx="7514910" cy="6858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19580" b="19580"/>
            <a:stretch>
              <a:fillRect/>
            </a:stretch>
          </p:blipFill>
          <p:spPr>
            <a:xfrm>
              <a:off x="0" y="0"/>
              <a:ext cx="7514910" cy="6858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 rot="5400000">
            <a:off x="12102796" y="3555378"/>
            <a:ext cx="9099746" cy="317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6"/>
              </a:lnSpc>
              <a:spcBef>
                <a:spcPct val="0"/>
              </a:spcBef>
            </a:pPr>
            <a:r>
              <a:rPr lang="en-US" sz="18576" dirty="0">
                <a:solidFill>
                  <a:srgbClr val="FFFFFF"/>
                </a:solidFill>
                <a:latin typeface="Anton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8160" y="1714500"/>
            <a:ext cx="650190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B19E7"/>
                </a:solidFill>
                <a:latin typeface="Anton"/>
              </a:rPr>
              <a:t>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101" y="3986048"/>
            <a:ext cx="7840195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Open Sans"/>
              </a:rPr>
              <a:t>Identify the following analysis related to </a:t>
            </a:r>
            <a:r>
              <a:rPr lang="en-US" sz="3000" dirty="0">
                <a:solidFill>
                  <a:srgbClr val="EB19E7"/>
                </a:solidFill>
                <a:latin typeface="Open Sans Bold"/>
              </a:rPr>
              <a:t>churn</a:t>
            </a:r>
            <a:r>
              <a:rPr lang="en-US" sz="30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3000" dirty="0">
                <a:solidFill>
                  <a:srgbClr val="EB19E7"/>
                </a:solidFill>
                <a:latin typeface="Open Sans Bold"/>
              </a:rPr>
              <a:t>revenue</a:t>
            </a:r>
            <a:r>
              <a:rPr lang="en-US" sz="3000" dirty="0">
                <a:solidFill>
                  <a:srgbClr val="FFFFFF"/>
                </a:solidFill>
                <a:latin typeface="Open Sans"/>
              </a:rPr>
              <a:t> and some </a:t>
            </a:r>
            <a:r>
              <a:rPr lang="en-US" sz="3000" dirty="0">
                <a:solidFill>
                  <a:srgbClr val="EB19E7"/>
                </a:solidFill>
                <a:latin typeface="Open Sans Bold"/>
              </a:rPr>
              <a:t>recommendations</a:t>
            </a:r>
            <a:r>
              <a:rPr lang="en-US" sz="3000" dirty="0">
                <a:solidFill>
                  <a:srgbClr val="FFFFFF"/>
                </a:solidFill>
                <a:latin typeface="Open Sans"/>
              </a:rPr>
              <a:t> improve future events in terms of participation and revenue in a special event in the game.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69917" y="1028700"/>
            <a:ext cx="748167" cy="8827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37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23387" y="3892168"/>
            <a:ext cx="2121008" cy="2502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52707" y="1028700"/>
            <a:ext cx="978258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605" y="3892168"/>
            <a:ext cx="2121008" cy="25026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52707" y="4194175"/>
            <a:ext cx="9782585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FFFF"/>
                </a:solidFill>
                <a:latin typeface="Anton"/>
              </a:rPr>
              <a:t>PRESENT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07625" y="715823"/>
            <a:ext cx="10672750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SUMMARY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83819" y="3186501"/>
            <a:ext cx="4282290" cy="2405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8351" y="3237622"/>
            <a:ext cx="4191299" cy="23547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6202" y="4138610"/>
            <a:ext cx="5297525" cy="92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Open Sans Bold"/>
              </a:rPr>
              <a:t>41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202" y="3669331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TOTAL PLAYER LEVEL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5238" y="4235447"/>
            <a:ext cx="52975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pen Sans Bold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95238" y="3551539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TOTAL MISSION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80708" y="694795"/>
            <a:ext cx="1144256" cy="13501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80375" y="839648"/>
            <a:ext cx="1144256" cy="13501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83819" y="6573277"/>
            <a:ext cx="4191299" cy="235474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6202" y="6888638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HIGHEST STARTING MISSION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202" y="7674451"/>
            <a:ext cx="52975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pen Sans Bold"/>
              </a:rPr>
              <a:t>423821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34063" y="3212061"/>
            <a:ext cx="4191299" cy="235474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48881" y="3551539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TOTAL CHAPTER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80950" y="4157660"/>
            <a:ext cx="52975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8351" y="6573277"/>
            <a:ext cx="4191299" cy="235474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34063" y="6573277"/>
            <a:ext cx="4191299" cy="235474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495238" y="6888638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AVERAGE PREMIUM CURRENCY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95238" y="7674451"/>
            <a:ext cx="52975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pen Sans Bold"/>
              </a:rPr>
              <a:t>103,43 $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80950" y="6888638"/>
            <a:ext cx="529752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356" dirty="0">
                <a:solidFill>
                  <a:srgbClr val="FFFFFF"/>
                </a:solidFill>
                <a:latin typeface="Open Sans Bold"/>
              </a:rPr>
              <a:t>AVERAGE REVENUE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80950" y="7674451"/>
            <a:ext cx="5297525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pen Sans Bold"/>
              </a:rPr>
              <a:t>109,85 $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09" b="409"/>
          <a:stretch>
            <a:fillRect/>
          </a:stretch>
        </p:blipFill>
        <p:spPr>
          <a:xfrm>
            <a:off x="8719421" y="3156295"/>
            <a:ext cx="9568579" cy="44209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6667" y="374650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CHURN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6667" y="1753984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B19E7"/>
                </a:solidFill>
                <a:latin typeface="Anton"/>
              </a:rPr>
              <a:t>MISSONS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825" y="4120888"/>
            <a:ext cx="6919772" cy="249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</a:rPr>
              <a:t>Churn Rate vary widely by missions</a:t>
            </a:r>
          </a:p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 Bold"/>
              </a:rPr>
              <a:t>Mission 5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had the highest Churn Rate at 15,42%, followed by </a:t>
            </a:r>
            <a:r>
              <a:rPr lang="en-US" sz="2399" dirty="0">
                <a:solidFill>
                  <a:srgbClr val="FFFFFF"/>
                </a:solidFill>
                <a:latin typeface="Open Sans Bold"/>
              </a:rPr>
              <a:t>mission 4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en-US" sz="2399" dirty="0">
                <a:solidFill>
                  <a:srgbClr val="FFFFFF"/>
                </a:solidFill>
                <a:latin typeface="Open Sans Bold"/>
              </a:rPr>
              <a:t>mission 2</a:t>
            </a:r>
          </a:p>
          <a:p>
            <a:pPr marL="518155" lvl="1" indent="-259078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ns"/>
              </a:rPr>
              <a:t>Why </a:t>
            </a:r>
            <a:r>
              <a:rPr lang="en-US" sz="2399" dirty="0">
                <a:solidFill>
                  <a:srgbClr val="FFFFFF"/>
                </a:solidFill>
                <a:latin typeface="Open Sans Bold"/>
              </a:rPr>
              <a:t>mission 5</a:t>
            </a:r>
            <a:r>
              <a:rPr lang="en-US" sz="2399" dirty="0">
                <a:solidFill>
                  <a:srgbClr val="FFFFFF"/>
                </a:solidFill>
                <a:latin typeface="Open Sans"/>
              </a:rPr>
              <a:t> has the highest Churn Rate of all?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1" r="551"/>
          <a:stretch>
            <a:fillRect/>
          </a:stretch>
        </p:blipFill>
        <p:spPr>
          <a:xfrm>
            <a:off x="8719421" y="3238500"/>
            <a:ext cx="9568579" cy="44209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6667" y="374650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CHURN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6667" y="1753984"/>
            <a:ext cx="651556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B19E7"/>
                </a:solidFill>
                <a:latin typeface="Anton"/>
              </a:rPr>
              <a:t>BEHAVIOR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4148772"/>
            <a:ext cx="6919772" cy="198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"/>
              </a:rPr>
              <a:t>Players level are grouped in 4 level groups which accounted for 25% each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"/>
              </a:rPr>
              <a:t>Player level appears at a constant rate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"/>
              </a:rPr>
              <a:t>The cumulative curve is linear, player level is not changing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172" r="3362"/>
          <a:stretch>
            <a:fillRect/>
          </a:stretch>
        </p:blipFill>
        <p:spPr>
          <a:xfrm>
            <a:off x="7932050" y="3392493"/>
            <a:ext cx="10355950" cy="44209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42243" y="831631"/>
            <a:ext cx="3567244" cy="25281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6667" y="374650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REVENUE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667" y="1753984"/>
            <a:ext cx="651556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B19E7"/>
                </a:solidFill>
                <a:latin typeface="Anton"/>
              </a:rPr>
              <a:t>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123" y="4324985"/>
            <a:ext cx="6919772" cy="202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"/>
              </a:rPr>
              <a:t>The event generates  </a:t>
            </a:r>
            <a:r>
              <a:rPr lang="en-US" sz="2299" dirty="0">
                <a:solidFill>
                  <a:srgbClr val="EB19E7"/>
                </a:solidFill>
                <a:latin typeface="Open Sans Bold"/>
              </a:rPr>
              <a:t>22,411,138 $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 Bold"/>
              </a:rPr>
              <a:t>Mission 5</a:t>
            </a:r>
            <a:r>
              <a:rPr lang="en-US" sz="2299" dirty="0">
                <a:solidFill>
                  <a:srgbClr val="FFFFFF"/>
                </a:solidFill>
                <a:latin typeface="Open Sans"/>
              </a:rPr>
              <a:t> had the highest revenue by mission at nearly 60K which accounted for at 26,67%, 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"/>
              </a:rPr>
              <a:t>Is there any relationship between </a:t>
            </a:r>
            <a:r>
              <a:rPr lang="en-US" sz="2299" b="1" dirty="0">
                <a:solidFill>
                  <a:srgbClr val="FFFFFF"/>
                </a:solidFill>
                <a:latin typeface="Open Sans"/>
              </a:rPr>
              <a:t>churn rate </a:t>
            </a:r>
            <a:r>
              <a:rPr lang="en-US" sz="2299" dirty="0">
                <a:solidFill>
                  <a:srgbClr val="FFFFFF"/>
                </a:solidFill>
                <a:latin typeface="Open Sans"/>
              </a:rPr>
              <a:t>and </a:t>
            </a:r>
            <a:r>
              <a:rPr lang="en-US" sz="2299" b="1" dirty="0">
                <a:solidFill>
                  <a:srgbClr val="FFFFFF"/>
                </a:solidFill>
                <a:latin typeface="Open Sans"/>
              </a:rPr>
              <a:t>revenue</a:t>
            </a:r>
            <a:r>
              <a:rPr lang="en-US" sz="2299" dirty="0">
                <a:solidFill>
                  <a:srgbClr val="FFFFFF"/>
                </a:solidFill>
                <a:latin typeface="Open Sans"/>
              </a:rPr>
              <a:t> in </a:t>
            </a:r>
            <a:r>
              <a:rPr lang="en-US" sz="2299" b="1" dirty="0">
                <a:solidFill>
                  <a:srgbClr val="FFFFFF"/>
                </a:solidFill>
                <a:latin typeface="Open Sans"/>
              </a:rPr>
              <a:t>mission 5</a:t>
            </a:r>
            <a:r>
              <a:rPr lang="en-US" sz="2299" dirty="0">
                <a:solidFill>
                  <a:srgbClr val="FFFFFF"/>
                </a:solidFill>
                <a:latin typeface="Open Sans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004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329" t="1551" r="1329"/>
          <a:stretch>
            <a:fillRect/>
          </a:stretch>
        </p:blipFill>
        <p:spPr>
          <a:xfrm>
            <a:off x="9005047" y="3124200"/>
            <a:ext cx="9305365" cy="4038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6667" y="374650"/>
            <a:ext cx="751733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Anton"/>
              </a:rPr>
              <a:t>REVENUE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6667" y="1753984"/>
            <a:ext cx="651556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EB19E7"/>
                </a:solidFill>
                <a:latin typeface="Anton"/>
              </a:rPr>
              <a:t>LEVEL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2638" y="3771900"/>
            <a:ext cx="6919772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ns"/>
              </a:rPr>
              <a:t>Level 4 had the highest revenue at 14K, followed by level 3 and level 5</a:t>
            </a:r>
          </a:p>
          <a:p>
            <a:pPr marL="496566" lvl="1" indent="-248283">
              <a:lnSpc>
                <a:spcPts val="32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ns"/>
              </a:rPr>
              <a:t>There is a </a:t>
            </a:r>
            <a:r>
              <a:rPr lang="en-US" sz="2800" b="1" dirty="0">
                <a:solidFill>
                  <a:srgbClr val="FFFFFF"/>
                </a:solidFill>
                <a:latin typeface="Open Sans"/>
              </a:rPr>
              <a:t>downtrend line </a:t>
            </a:r>
            <a:r>
              <a:rPr lang="en-US" sz="2800" dirty="0">
                <a:solidFill>
                  <a:srgbClr val="FFFFFF"/>
                </a:solidFill>
                <a:latin typeface="Open Sans"/>
              </a:rPr>
              <a:t>in the relationship between revenue and player level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592</Words>
  <Application>Microsoft Office PowerPoint</Application>
  <PresentationFormat>Custom</PresentationFormat>
  <Paragraphs>95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Sans</vt:lpstr>
      <vt:lpstr>Arimo Bold</vt:lpstr>
      <vt:lpstr>Open Sans Bold</vt:lpstr>
      <vt:lpstr>Arial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Esport Presentation</dc:title>
  <cp:lastModifiedBy>Linh Trần</cp:lastModifiedBy>
  <cp:revision>9</cp:revision>
  <dcterms:created xsi:type="dcterms:W3CDTF">2006-08-16T00:00:00Z</dcterms:created>
  <dcterms:modified xsi:type="dcterms:W3CDTF">2022-04-25T09:48:13Z</dcterms:modified>
  <dc:identifier>DAE-x41DqBQ</dc:identifier>
</cp:coreProperties>
</file>